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9"/>
  </p:notesMasterIdLst>
  <p:sldIdLst>
    <p:sldId id="256" r:id="rId5"/>
    <p:sldId id="374" r:id="rId6"/>
    <p:sldId id="312" r:id="rId7"/>
    <p:sldId id="373" r:id="rId8"/>
    <p:sldId id="293" r:id="rId9"/>
    <p:sldId id="365" r:id="rId10"/>
    <p:sldId id="351" r:id="rId11"/>
    <p:sldId id="352" r:id="rId12"/>
    <p:sldId id="377" r:id="rId13"/>
    <p:sldId id="376" r:id="rId14"/>
    <p:sldId id="375" r:id="rId15"/>
    <p:sldId id="370" r:id="rId16"/>
    <p:sldId id="371" r:id="rId17"/>
    <p:sldId id="367" r:id="rId18"/>
    <p:sldId id="357" r:id="rId19"/>
    <p:sldId id="381" r:id="rId20"/>
    <p:sldId id="378" r:id="rId21"/>
    <p:sldId id="379" r:id="rId22"/>
    <p:sldId id="372" r:id="rId23"/>
    <p:sldId id="380" r:id="rId24"/>
    <p:sldId id="368" r:id="rId25"/>
    <p:sldId id="354" r:id="rId26"/>
    <p:sldId id="355" r:id="rId27"/>
    <p:sldId id="382" r:id="rId28"/>
    <p:sldId id="358" r:id="rId29"/>
    <p:sldId id="369" r:id="rId30"/>
    <p:sldId id="364" r:id="rId31"/>
    <p:sldId id="383" r:id="rId32"/>
    <p:sldId id="384" r:id="rId33"/>
    <p:sldId id="359" r:id="rId34"/>
    <p:sldId id="361" r:id="rId35"/>
    <p:sldId id="362" r:id="rId36"/>
    <p:sldId id="318" r:id="rId37"/>
    <p:sldId id="32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02822-EBBB-5382-6B04-72E147B02EC9}" v="17" dt="2023-09-22T20:12:20.769"/>
    <p1510:client id="{28A24C42-AE70-D513-7692-462818A7254A}" v="516" dt="2023-09-22T20:43:03.053"/>
    <p1510:client id="{835F0FA0-205C-B232-36F2-F1E401FA8B23}" v="395" dt="2023-09-25T23:16:15.008"/>
    <p1510:client id="{92B7EA9E-583E-5BB4-11C8-8419C9BF2CCC}" v="7" dt="2023-09-22T20:23:23.707"/>
    <p1510:client id="{A5700998-5699-F33C-9C87-7637F270F93A}" v="55" dt="2023-09-25T23:12:15.817"/>
    <p1510:client id="{ADC240E8-7624-9189-E4C3-7D302C2F6D6C}" v="446" dt="2023-09-22T21:04:43.686"/>
    <p1510:client id="{B0FA4742-F7F0-D424-A690-1EEC87CA7F43}" v="215" dt="2023-09-22T21:33:27.765"/>
    <p1510:client id="{B9790212-A95F-E12E-7D5A-DE2F19977368}" v="4" dt="2023-09-22T20:12:19.263"/>
    <p1510:client id="{EE44B60D-03CE-0124-2121-40D6A561FE99}" v="35" dt="2023-09-22T20:21:11.849"/>
    <p1510:client id="{FAB3E3E5-F9FA-4C13-B9C9-19DF20260881}" v="140" dt="2023-09-22T20:21:55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84814"/>
  </p:normalViewPr>
  <p:slideViewPr>
    <p:cSldViewPr snapToGrid="0">
      <p:cViewPr varScale="1">
        <p:scale>
          <a:sx n="97" d="100"/>
          <a:sy n="97" d="100"/>
        </p:scale>
        <p:origin x="1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A4AEB09C-00E5-8F93-C01E-34DCA8FC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468BC0F-AD51-A90A-E685-BFC983EF0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CD8BF36-4E58-DC63-9B9E-3C3A3BA1C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ami100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(AMD MI100)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FE227A3-0A7E-F0BB-133C-485346F260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37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8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</a:rPr>
              <a:t>Output files are important for debugging and verifying a job has completed successfully. Always include a --output directive!</a:t>
            </a:r>
          </a:p>
          <a:p>
            <a:pPr marL="3498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</a:rPr>
              <a:t>The output file is created in directory job was run unless specified in your </a:t>
            </a:r>
            <a:r>
              <a:rPr lang="en-US" sz="1200" i="0" u="none" strike="noStrike" cap="none" dirty="0">
                <a:solidFill>
                  <a:srgbClr val="0070C0"/>
                </a:solidFill>
              </a:rPr>
              <a:t>--output </a:t>
            </a:r>
            <a:r>
              <a:rPr lang="en-US" sz="1200" i="0" u="none" strike="noStrike" cap="none" dirty="0">
                <a:solidFill>
                  <a:schemeClr val="dk1"/>
                </a:solidFill>
              </a:rPr>
              <a:t>directive.</a:t>
            </a:r>
            <a:endParaRPr lang="en-US" sz="900" i="0" u="none" strike="noStrike" cap="none" dirty="0">
              <a:solidFill>
                <a:schemeClr val="tx1"/>
              </a:solidFill>
            </a:endParaRPr>
          </a:p>
          <a:p>
            <a:pPr marL="349885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</a:rPr>
              <a:t>If the </a:t>
            </a:r>
            <a:r>
              <a:rPr lang="en-US" sz="1200" i="0" u="none" strike="noStrike" cap="none" dirty="0">
                <a:solidFill>
                  <a:srgbClr val="000000"/>
                </a:solidFill>
              </a:rPr>
              <a:t>directive </a:t>
            </a:r>
            <a:r>
              <a:rPr lang="en-US" sz="1200" i="0" u="none" strike="noStrike" cap="none" dirty="0">
                <a:solidFill>
                  <a:srgbClr val="0070C0"/>
                </a:solidFill>
              </a:rPr>
              <a:t>--output </a:t>
            </a:r>
            <a:r>
              <a:rPr lang="en-US" sz="1200" i="0" u="none" strike="noStrike" cap="none" dirty="0">
                <a:solidFill>
                  <a:schemeClr val="dk1"/>
                </a:solidFill>
              </a:rPr>
              <a:t>is not provided, then a generic file name will be used (</a:t>
            </a:r>
            <a:r>
              <a:rPr lang="en-US" sz="1200" i="0" u="none" strike="noStrike" cap="none" dirty="0" err="1">
                <a:solidFill>
                  <a:schemeClr val="dk1"/>
                </a:solidFill>
              </a:rPr>
              <a:t>slurm_xxxxxx.out</a:t>
            </a:r>
            <a:r>
              <a:rPr lang="en-US" sz="1200" i="0" u="none" strike="noStrike" cap="none" dirty="0">
                <a:solidFill>
                  <a:schemeClr val="dk1"/>
                </a:solidFill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07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can be loaded using the software module system or by accessing user installed software in their /projects directory.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/latest/compute/</a:t>
            </a:r>
            <a:r>
              <a:rPr lang="en-US" dirty="0" err="1"/>
              <a:t>modules.html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Be careful not to run GUI or other software that requires user interaction!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59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5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D0A3E20E-FC8A-5CE7-3FB3-E125CF50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F7B83B71-ECA6-67CD-8273-82DEA8414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A9D89E84-E581-89A7-7FA7-E771B182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 nodes are organized into partitions – logical groups of similarly spec’d hardware.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Partitions make it easier to request specific resources and ensure a more consistent user experience.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Alpine Cluster has four primary partitions.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9D29B984-FBEC-866C-F88B-A129F4D25A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41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3B3E419D-42DC-9BF8-E574-79B5FE75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E2B5DF0E-33E4-CD33-E622-8A5DDB436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9F259969-7916-7A22-7681-4C78BEE02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amilan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285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86D727F-2132-DA15-78AF-130F8F1B1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80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2C0D8D7D-F11A-6ED5-0EA5-19E98E5B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50EA0C7D-3FEF-4C96-8B9F-1773780BE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B7914616-93C1-BF2D-A39D-0222189A5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amem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48 CPU Cores per node (12)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 (10)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21.5 GB of RAM per CPU (1 TB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Detailed Information on Alpine Hardware: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curc.readthedocs.io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/latest/clusters/alpine/alpine-</a:t>
            </a:r>
            <a:r>
              <a:rPr lang="en-US" dirty="0" err="1"/>
              <a:t>hardware.html</a:t>
            </a:r>
            <a:r>
              <a:rPr lang="en-US" dirty="0"/>
              <a:t> 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29DCA4C4-C232-5907-9F06-1B58CD873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490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F8D2C90A-5B73-4508-615E-264362A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>
            <a:extLst>
              <a:ext uri="{FF2B5EF4-FFF2-40B4-BE49-F238E27FC236}">
                <a16:creationId xmlns:a16="http://schemas.microsoft.com/office/drawing/2014/main" id="{B16E7737-79B1-8E6E-5A38-C6999827C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>
            <a:extLst>
              <a:ext uri="{FF2B5EF4-FFF2-40B4-BE49-F238E27FC236}">
                <a16:creationId xmlns:a16="http://schemas.microsoft.com/office/drawing/2014/main" id="{F931679B-1D1E-8F7D-0C6C-336DB0BAB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64 CPU Cores per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3.75 GB of RAM per CPU (240 GB total)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GPU’s per Node (Nvidia A100)</a:t>
            </a:r>
          </a:p>
        </p:txBody>
      </p:sp>
      <p:sp>
        <p:nvSpPr>
          <p:cNvPr id="333" name="Google Shape;333;g12316551eda_0_238:notes">
            <a:extLst>
              <a:ext uri="{FF2B5EF4-FFF2-40B4-BE49-F238E27FC236}">
                <a16:creationId xmlns:a16="http://schemas.microsoft.com/office/drawing/2014/main" id="{1382B4DD-9E5B-2333-B86F-57C4B97154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05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9/5/24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urc-survey1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Scheduling Jobs on a Supercomputer 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1CC3F-3895-502D-7242-965CA0F79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2153-6E2E-C170-17F9-DBDF795D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Interactive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2FBF8-7A24-DA91-9993-37B86ED4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D8F64-FFDA-5CF6-4124-1816A54E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A56E3B-58D2-E31C-5A69-DFDE3501859E}"/>
              </a:ext>
            </a:extLst>
          </p:cNvPr>
          <p:cNvGrpSpPr/>
          <p:nvPr/>
        </p:nvGrpSpPr>
        <p:grpSpPr>
          <a:xfrm>
            <a:off x="3424168" y="1948917"/>
            <a:ext cx="5343664" cy="2960167"/>
            <a:chOff x="6357009" y="1948917"/>
            <a:chExt cx="5343664" cy="29601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5BBEF2C-93D7-FA6D-6B7C-49C23CADAECA}"/>
                </a:ext>
              </a:extLst>
            </p:cNvPr>
            <p:cNvSpPr/>
            <p:nvPr/>
          </p:nvSpPr>
          <p:spPr>
            <a:xfrm>
              <a:off x="6357009" y="1948917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44E78BD-931C-3C0D-AAC1-41B25CE48A1B}"/>
                </a:ext>
              </a:extLst>
            </p:cNvPr>
            <p:cNvSpPr/>
            <p:nvPr/>
          </p:nvSpPr>
          <p:spPr>
            <a:xfrm>
              <a:off x="9231793" y="1948917"/>
              <a:ext cx="2468880" cy="296016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369D5A-3AAE-B633-C3FC-3520EAA7BF72}"/>
                </a:ext>
              </a:extLst>
            </p:cNvPr>
            <p:cNvSpPr txBox="1"/>
            <p:nvPr/>
          </p:nvSpPr>
          <p:spPr>
            <a:xfrm>
              <a:off x="9420249" y="3598703"/>
              <a:ext cx="20919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Interactive</a:t>
              </a:r>
            </a:p>
            <a:p>
              <a:pPr algn="ctr"/>
              <a:r>
                <a:rPr lang="en-US" sz="2800" b="1" dirty="0"/>
                <a:t>Job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D44129-3211-4D8D-59C2-D82484DCE3E2}"/>
                </a:ext>
              </a:extLst>
            </p:cNvPr>
            <p:cNvSpPr txBox="1"/>
            <p:nvPr/>
          </p:nvSpPr>
          <p:spPr>
            <a:xfrm>
              <a:off x="6634225" y="3587559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Batch</a:t>
              </a:r>
            </a:p>
            <a:p>
              <a:pPr algn="ctr"/>
              <a:r>
                <a:rPr lang="en-US" sz="2800" b="1" dirty="0"/>
                <a:t>Job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45D0FC-B616-4871-30DC-8F4D1C3CA630}"/>
                </a:ext>
              </a:extLst>
            </p:cNvPr>
            <p:cNvGrpSpPr/>
            <p:nvPr/>
          </p:nvGrpSpPr>
          <p:grpSpPr>
            <a:xfrm>
              <a:off x="6594113" y="2305190"/>
              <a:ext cx="1994672" cy="1046573"/>
              <a:chOff x="838200" y="2198126"/>
              <a:chExt cx="1994672" cy="1046573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21AC5EF-50D1-B6A2-97C4-B88DCCFEA3EB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DBD62681-33E9-019E-5090-DB75F68B06CB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0D42197-241D-9F26-79C4-71DF4E1E57EF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FF5649-9AFC-1647-EAB9-DC1FB7093BDB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Graphic 14" descr="Programmer female with solid fill">
              <a:extLst>
                <a:ext uri="{FF2B5EF4-FFF2-40B4-BE49-F238E27FC236}">
                  <a16:creationId xmlns:a16="http://schemas.microsoft.com/office/drawing/2014/main" id="{5E3CACF9-FADF-0EF3-DC26-E3F61E78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6153" y="2206872"/>
              <a:ext cx="1280160" cy="128016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5F36445-63C8-82CC-6C23-9CEB13F9D9E2}"/>
              </a:ext>
            </a:extLst>
          </p:cNvPr>
          <p:cNvSpPr txBox="1"/>
          <p:nvPr/>
        </p:nvSpPr>
        <p:spPr>
          <a:xfrm>
            <a:off x="160197" y="1994315"/>
            <a:ext cx="308837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Runs a job script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need for user input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Best for tested workflows and long/big jobs</a:t>
            </a:r>
          </a:p>
        </p:txBody>
      </p:sp>
    </p:spTree>
    <p:extLst>
      <p:ext uri="{BB962C8B-B14F-4D97-AF65-F5344CB8AC3E}">
        <p14:creationId xmlns:p14="http://schemas.microsoft.com/office/powerpoint/2010/main" val="3332296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0388-416E-AA4F-FC49-30936264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Interactive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5086E-6C23-B5E2-030A-4C046194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83361-27F4-BA5E-EED8-7CECFD09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8DE5C3-FFC4-21D1-B892-01CFDFE20643}"/>
              </a:ext>
            </a:extLst>
          </p:cNvPr>
          <p:cNvGrpSpPr/>
          <p:nvPr/>
        </p:nvGrpSpPr>
        <p:grpSpPr>
          <a:xfrm>
            <a:off x="3424168" y="1948917"/>
            <a:ext cx="5343664" cy="2960167"/>
            <a:chOff x="6357009" y="1948917"/>
            <a:chExt cx="5343664" cy="29601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D166B12-8BBB-E72F-1A8F-6BD003EA0C3C}"/>
                </a:ext>
              </a:extLst>
            </p:cNvPr>
            <p:cNvSpPr/>
            <p:nvPr/>
          </p:nvSpPr>
          <p:spPr>
            <a:xfrm>
              <a:off x="6357009" y="1948917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A80E11A-1754-A38A-02DF-63A4B35ED1CE}"/>
                </a:ext>
              </a:extLst>
            </p:cNvPr>
            <p:cNvSpPr/>
            <p:nvPr/>
          </p:nvSpPr>
          <p:spPr>
            <a:xfrm>
              <a:off x="9231793" y="1948917"/>
              <a:ext cx="2468880" cy="296016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BC913-CC5E-0AC1-D4E1-59A69DAFE45B}"/>
                </a:ext>
              </a:extLst>
            </p:cNvPr>
            <p:cNvSpPr txBox="1"/>
            <p:nvPr/>
          </p:nvSpPr>
          <p:spPr>
            <a:xfrm>
              <a:off x="9420249" y="3598703"/>
              <a:ext cx="20919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Interactive</a:t>
              </a:r>
            </a:p>
            <a:p>
              <a:pPr algn="ctr"/>
              <a:r>
                <a:rPr lang="en-US" sz="2800" b="1" dirty="0"/>
                <a:t>Job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9D45CE-463E-A146-9EB3-3E9C05B84B07}"/>
                </a:ext>
              </a:extLst>
            </p:cNvPr>
            <p:cNvSpPr txBox="1"/>
            <p:nvPr/>
          </p:nvSpPr>
          <p:spPr>
            <a:xfrm>
              <a:off x="6634225" y="3587559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Batch</a:t>
              </a:r>
            </a:p>
            <a:p>
              <a:pPr algn="ctr"/>
              <a:r>
                <a:rPr lang="en-US" sz="2800" b="1" dirty="0"/>
                <a:t>Job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BA5F26-0316-2B0C-F7C1-9BF3A4267C0B}"/>
                </a:ext>
              </a:extLst>
            </p:cNvPr>
            <p:cNvGrpSpPr/>
            <p:nvPr/>
          </p:nvGrpSpPr>
          <p:grpSpPr>
            <a:xfrm>
              <a:off x="6594113" y="2305190"/>
              <a:ext cx="1994672" cy="1046573"/>
              <a:chOff x="838200" y="2198126"/>
              <a:chExt cx="1994672" cy="1046573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51CFA9B-7D14-3046-A7F0-FC8BEAC305AC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CED5875-89FD-8A34-E96D-3C7F7AB18694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FF7A76E9-7701-68C0-92C2-65A108F77007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CC3630-D3F7-9457-3F74-CDFDE4EC3244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Graphic 14" descr="Programmer female with solid fill">
              <a:extLst>
                <a:ext uri="{FF2B5EF4-FFF2-40B4-BE49-F238E27FC236}">
                  <a16:creationId xmlns:a16="http://schemas.microsoft.com/office/drawing/2014/main" id="{60AD7E81-7EA1-03AA-17AC-36B31F6B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6153" y="2206872"/>
              <a:ext cx="1280160" cy="128016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84CC414-8620-6559-A22F-F1AA392748DC}"/>
              </a:ext>
            </a:extLst>
          </p:cNvPr>
          <p:cNvSpPr txBox="1"/>
          <p:nvPr/>
        </p:nvSpPr>
        <p:spPr>
          <a:xfrm>
            <a:off x="160197" y="1994315"/>
            <a:ext cx="308837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Runs a job script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 need for user input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Best for tested workflows and long/big jobs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73384-F341-1B8D-B6FD-B3C203D3B160}"/>
              </a:ext>
            </a:extLst>
          </p:cNvPr>
          <p:cNvSpPr txBox="1"/>
          <p:nvPr/>
        </p:nvSpPr>
        <p:spPr>
          <a:xfrm>
            <a:off x="8956904" y="1994314"/>
            <a:ext cx="308837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Requires active user input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Terminal or GUI</a:t>
            </a:r>
          </a:p>
          <a:p>
            <a:pPr marL="234950" indent="-2349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Best for development and exploration</a:t>
            </a:r>
          </a:p>
        </p:txBody>
      </p:sp>
    </p:spTree>
    <p:extLst>
      <p:ext uri="{BB962C8B-B14F-4D97-AF65-F5344CB8AC3E}">
        <p14:creationId xmlns:p14="http://schemas.microsoft.com/office/powerpoint/2010/main" val="361840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2CE9-0675-EC06-F000-CC9AD35A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FEDA-43EC-712B-B865-19D679DBF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98" dirty="0" err="1">
                <a:solidFill>
                  <a:srgbClr val="0070C0"/>
                </a:solidFill>
              </a:rPr>
              <a:t>acompile</a:t>
            </a:r>
            <a:r>
              <a:rPr lang="en-US" sz="2798" dirty="0">
                <a:solidFill>
                  <a:srgbClr val="2F2B20"/>
                </a:solidFill>
              </a:rPr>
              <a:t> </a:t>
            </a:r>
          </a:p>
          <a:p>
            <a:pPr marL="522288" indent="-222250"/>
            <a:r>
              <a:rPr lang="en-US" sz="2398" dirty="0">
                <a:solidFill>
                  <a:srgbClr val="2F2B20"/>
                </a:solidFill>
              </a:rPr>
              <a:t>Quick access to resources </a:t>
            </a:r>
          </a:p>
          <a:p>
            <a:pPr marL="522288" indent="-222250"/>
            <a:r>
              <a:rPr lang="en-US" sz="2398" dirty="0">
                <a:solidFill>
                  <a:srgbClr val="2F2B20"/>
                </a:solidFill>
              </a:rPr>
              <a:t>Limit of 4 CPUs for up to 12 hours </a:t>
            </a:r>
          </a:p>
          <a:p>
            <a:pPr marL="522288" indent="-222250"/>
            <a:r>
              <a:rPr lang="en-US" sz="2398" dirty="0">
                <a:solidFill>
                  <a:srgbClr val="2F2B20"/>
                </a:solidFill>
              </a:rPr>
              <a:t>Focused on compiling/building software and small workflows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lang="en-US" sz="2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22288" indent="-222250"/>
            <a:r>
              <a:rPr lang="en-US" sz="2400" dirty="0"/>
              <a:t>Request any partition, more resources, and longer </a:t>
            </a:r>
            <a:r>
              <a:rPr lang="en-US" sz="2400" dirty="0" err="1"/>
              <a:t>walltime</a:t>
            </a:r>
            <a:endParaRPr lang="en-US" sz="2400" dirty="0"/>
          </a:p>
          <a:p>
            <a:pPr marL="522288" indent="-222250"/>
            <a:r>
              <a:rPr lang="en-US" sz="2400" dirty="0">
                <a:solidFill>
                  <a:srgbClr val="2F2B20"/>
                </a:solidFill>
              </a:rPr>
              <a:t>Subject to standard wait times (not immediate access)</a:t>
            </a:r>
          </a:p>
          <a:p>
            <a:pPr marL="522288" indent="-222250"/>
            <a:r>
              <a:rPr lang="en-US" sz="2400" dirty="0">
                <a:solidFill>
                  <a:srgbClr val="2F2B20"/>
                </a:solidFill>
              </a:rPr>
              <a:t>Focused on GUI-based software</a:t>
            </a:r>
            <a:endParaRPr lang="en-US" sz="2398" dirty="0">
              <a:solidFill>
                <a:srgbClr val="2F2B2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104A-A754-F9DA-A6E6-C0C38AE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C126B-89FC-72C8-59A3-0FCCDCDA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A83B-11EF-CA66-2994-83CD5298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A4B3B-750F-BC61-3BAB-ECDD9C58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323"/>
            <a:ext cx="10515600" cy="4351338"/>
          </a:xfrm>
        </p:spPr>
        <p:txBody>
          <a:bodyPr/>
          <a:lstStyle/>
          <a:p>
            <a:r>
              <a:rPr lang="en-US" dirty="0"/>
              <a:t>Here we will run a Python script using an interactive job</a:t>
            </a:r>
          </a:p>
          <a:p>
            <a:r>
              <a:rPr lang="en-US" dirty="0"/>
              <a:t>First request resources: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the job starts you will be put on a compute node and you can execute your commands: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quit: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7EC9B-192F-7FA8-4866-36B4FE407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43048-956C-658F-9280-F986F073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  <p:sp>
        <p:nvSpPr>
          <p:cNvPr id="6" name="Google Shape;676;p69">
            <a:extLst>
              <a:ext uri="{FF2B5EF4-FFF2-40B4-BE49-F238E27FC236}">
                <a16:creationId xmlns:a16="http://schemas.microsoft.com/office/drawing/2014/main" id="{3A5FD3D4-9009-92D0-8F81-15435F50C02D}"/>
              </a:ext>
            </a:extLst>
          </p:cNvPr>
          <p:cNvSpPr/>
          <p:nvPr/>
        </p:nvSpPr>
        <p:spPr>
          <a:xfrm>
            <a:off x="1159999" y="2349875"/>
            <a:ext cx="10870076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--partition=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atesting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--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=testing --time=00:10:00 --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677;p69">
            <a:extLst>
              <a:ext uri="{FF2B5EF4-FFF2-40B4-BE49-F238E27FC236}">
                <a16:creationId xmlns:a16="http://schemas.microsoft.com/office/drawing/2014/main" id="{508607B9-0D5C-B404-BA51-BC3402A6C455}"/>
              </a:ext>
            </a:extLst>
          </p:cNvPr>
          <p:cNvSpPr/>
          <p:nvPr/>
        </p:nvSpPr>
        <p:spPr>
          <a:xfrm>
            <a:off x="1159999" y="3813627"/>
            <a:ext cx="7689900" cy="748481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anaconda  </a:t>
            </a:r>
            <a:endParaRPr b="1" dirty="0">
              <a:solidFill>
                <a:srgbClr val="0070C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python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my_very_cool_script.py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678;p69">
            <a:extLst>
              <a:ext uri="{FF2B5EF4-FFF2-40B4-BE49-F238E27FC236}">
                <a16:creationId xmlns:a16="http://schemas.microsoft.com/office/drawing/2014/main" id="{A82BCC9A-F85C-03B7-2975-78EF4B73C029}"/>
              </a:ext>
            </a:extLst>
          </p:cNvPr>
          <p:cNvSpPr/>
          <p:nvPr/>
        </p:nvSpPr>
        <p:spPr>
          <a:xfrm>
            <a:off x="1159999" y="5352224"/>
            <a:ext cx="76899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03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7383-0643-D9C8-138A-DB883E5F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directives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01942-944A-6AA4-752B-2357F69A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19F6E-CAC3-D948-328A-7F0F8E814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DEB44-E1A9-DD63-63C0-70C59617BA8B}"/>
              </a:ext>
            </a:extLst>
          </p:cNvPr>
          <p:cNvSpPr txBox="1"/>
          <p:nvPr/>
        </p:nvSpPr>
        <p:spPr>
          <a:xfrm>
            <a:off x="838200" y="1894367"/>
            <a:ext cx="10513776" cy="384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 – A collection of compute nodes 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partition_name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Quality of service (QoS) – System defined constraints for a job (more on this later!)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qos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Allocation</a:t>
            </a:r>
            <a:r>
              <a:rPr lang="en-US" sz="2000" b="1" dirty="0">
                <a:solidFill>
                  <a:srgbClr val="2F2B20"/>
                </a:solidFill>
                <a:latin typeface="Arial"/>
                <a:cs typeface="Arial"/>
                <a:sym typeface="Arial"/>
              </a:rPr>
              <a:t> – Account to “charge to”</a:t>
            </a: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 err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account_name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lang="en-US" sz="2000" b="1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Number of nodes to run on 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lang="en-US" sz="2000" b="1" dirty="0">
              <a:solidFill>
                <a:schemeClr val="dk1"/>
              </a:solidFill>
            </a:endParaRP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Number of cores to run on 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45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AA09-D4F0-B74D-65AB-6F9425CF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/>
          <a:lstStyle/>
          <a:p>
            <a:r>
              <a:rPr lang="en-US" dirty="0"/>
              <a:t>Common directives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5E5B-FEF6-75DC-3756-9F3C8333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A805B-C113-0B84-EB76-8333FADD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  <p:sp>
        <p:nvSpPr>
          <p:cNvPr id="6" name="Google Shape;434;p45">
            <a:extLst>
              <a:ext uri="{FF2B5EF4-FFF2-40B4-BE49-F238E27FC236}">
                <a16:creationId xmlns:a16="http://schemas.microsoft.com/office/drawing/2014/main" id="{31E6056B-34A1-9900-1C20-8A71EB141D66}"/>
              </a:ext>
            </a:extLst>
          </p:cNvPr>
          <p:cNvSpPr txBox="1"/>
          <p:nvPr/>
        </p:nvSpPr>
        <p:spPr>
          <a:xfrm>
            <a:off x="838200" y="1447923"/>
            <a:ext cx="9429751" cy="406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40665" marR="0" lvl="0" indent="-202692" algn="l" rtl="0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 – How long you want to run on these resources</a:t>
            </a:r>
          </a:p>
          <a:p>
            <a:pPr marL="697865" lvl="1" indent="-202692">
              <a:lnSpc>
                <a:spcPct val="119836"/>
              </a:lnSpc>
              <a:spcBef>
                <a:spcPts val="26"/>
              </a:spcBef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lang="en-US" sz="2000" dirty="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2692" algn="l" rtl="0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</a:t>
            </a:r>
          </a:p>
          <a:p>
            <a:pPr marL="697865" lvl="1" indent="-202692">
              <a:lnSpc>
                <a:spcPct val="119836"/>
              </a:lnSpc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665" marR="0" lvl="0" indent="-205740" algn="l" rtl="0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2000" b="1" dirty="0">
                <a:solidFill>
                  <a:srgbClr val="2F2B20"/>
                </a:solidFill>
              </a:rPr>
              <a:t>Output – Where all output that would be written to the terminal should go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 an email when events happen in the job 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4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</a:p>
          <a:p>
            <a:pPr marL="240665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400" b="1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 to send updates to</a:t>
            </a:r>
          </a:p>
          <a:p>
            <a:pPr marL="697865" lvl="1" indent="-205740">
              <a:lnSpc>
                <a:spcPct val="122511"/>
              </a:lnSpc>
              <a:buClr>
                <a:srgbClr val="A9A57C"/>
              </a:buClr>
              <a:buSzPts val="1800"/>
              <a:buFontTx/>
              <a:buChar char="•"/>
            </a:pPr>
            <a:r>
              <a:rPr lang="en-US" sz="24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24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</a:p>
        </p:txBody>
      </p:sp>
    </p:spTree>
    <p:extLst>
      <p:ext uri="{BB962C8B-B14F-4D97-AF65-F5344CB8AC3E}">
        <p14:creationId xmlns:p14="http://schemas.microsoft.com/office/powerpoint/2010/main" val="160938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5B02276A-EFC9-E7C2-56F0-15CCD49C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D534403-D252-E56D-64B7-44E21E45E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9C3F2E95-0E07-2372-59C3-B43352347A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AE45C49E-CFDF-4306-581F-E7ACE6829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647B26-5158-ED42-CDA4-27A3D335058F}"/>
              </a:ext>
            </a:extLst>
          </p:cNvPr>
          <p:cNvGrpSpPr/>
          <p:nvPr/>
        </p:nvGrpSpPr>
        <p:grpSpPr>
          <a:xfrm>
            <a:off x="4742482" y="2255569"/>
            <a:ext cx="2124371" cy="2346859"/>
            <a:chOff x="4726983" y="2457616"/>
            <a:chExt cx="2124371" cy="234685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5A1E32A-FBBF-CBF4-94B4-DF3636D17AFA}"/>
                </a:ext>
              </a:extLst>
            </p:cNvPr>
            <p:cNvSpPr/>
            <p:nvPr/>
          </p:nvSpPr>
          <p:spPr>
            <a:xfrm>
              <a:off x="4726983" y="2457616"/>
              <a:ext cx="2124371" cy="234685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972347B-25BA-10DB-0E6E-398291FF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6742" y="2646573"/>
              <a:ext cx="1564852" cy="15648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3E7AB5-FB90-9A16-0C8D-3BCFE2EBFFA7}"/>
                </a:ext>
              </a:extLst>
            </p:cNvPr>
            <p:cNvSpPr txBox="1"/>
            <p:nvPr/>
          </p:nvSpPr>
          <p:spPr>
            <a:xfrm>
              <a:off x="5006742" y="421142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COMPUTE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683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81F2AE31-C903-A075-45AE-C9FAEB5B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4B98FC8C-FF06-0B8F-D96A-382401CBC8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BC4644A-1F59-1D3E-58BF-5166C03C3F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D76C4C27-CF16-32EF-2B02-DC875A46C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754FF-9970-1B20-3829-DC5CA731B804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88F9C-8692-06CC-DB20-8C929554192B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534216B3-960E-27F8-DB59-CBB6C56DE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55669"/>
          <a:stretch/>
        </p:blipFill>
        <p:spPr bwMode="auto">
          <a:xfrm>
            <a:off x="3750073" y="1405542"/>
            <a:ext cx="612771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70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50FCCDE-C33A-5A78-D620-566B793C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6BC7BDC2-8F23-2E3F-A086-6D562460F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2AA80F52-4811-9F38-571E-FB21B2CF1C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83031EF-805D-5644-5589-4AC8E2F29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B12A5-AE6B-359E-D1DB-AD85914D07AF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D11255-D11F-B19F-2577-DDA92EB5F4DF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F3AB29-CED6-F8D1-8E74-4FF6094098A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2EE2A-F148-A6F1-A41B-ED2B6A15E60D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AC8105C-28B0-043F-7305-E318EA850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0" r="46078"/>
          <a:stretch/>
        </p:blipFill>
        <p:spPr bwMode="auto">
          <a:xfrm>
            <a:off x="4362844" y="1405541"/>
            <a:ext cx="725556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4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DEDF127B-CF79-2CE4-041D-EB50B103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A2C910E0-1C77-E540-47C6-C28109A76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3AB5A099-FD35-ECC0-75B4-0C79F54F9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2C29DF53-653E-1BAC-A40A-E5FB3DF10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F03BA3-F1DC-A196-7B02-13163CF5624E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EFB6CF-8B26-3C6C-BF5E-2EAEDC815DA2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B9BB7F-86DE-645D-B613-B7B9953012C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F0EE-4C65-315A-1F98-B4BF97EF6962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F69A9F-8AF7-609E-733E-8B26233FF974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8D644-8891-D83F-4FEC-60FBC4670B07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pic>
        <p:nvPicPr>
          <p:cNvPr id="4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1FBE6356-92C3-F795-FEFA-FD85AA9BD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7" r="24103"/>
          <a:stretch/>
        </p:blipFill>
        <p:spPr bwMode="auto">
          <a:xfrm>
            <a:off x="5815179" y="1405542"/>
            <a:ext cx="868310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6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9A8D0B7-E62C-9A89-6ED2-CF369D8E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781FE0DD-2F2F-B38E-5996-41801CDCD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B1E5D66B-D824-5714-CCCF-038F4345FA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16FB7C0-0E1D-A232-FF0F-589BB28EC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8" r="1"/>
          <a:stretch/>
        </p:blipFill>
        <p:spPr bwMode="auto">
          <a:xfrm>
            <a:off x="3750073" y="1405543"/>
            <a:ext cx="469185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59802-B800-F03E-CB1E-52C845AB7B46}"/>
              </a:ext>
            </a:extLst>
          </p:cNvPr>
          <p:cNvSpPr txBox="1"/>
          <p:nvPr/>
        </p:nvSpPr>
        <p:spPr>
          <a:xfrm>
            <a:off x="457200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amilan</a:t>
            </a:r>
            <a:endParaRPr lang="en-US" sz="2800" b="1" dirty="0"/>
          </a:p>
          <a:p>
            <a:pPr algn="ctr"/>
            <a:r>
              <a:rPr lang="en-US" sz="2400" dirty="0"/>
              <a:t>General Usage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AF8A3E-2720-16D0-C499-2353D3163FDD}"/>
              </a:ext>
            </a:extLst>
          </p:cNvPr>
          <p:cNvSpPr/>
          <p:nvPr/>
        </p:nvSpPr>
        <p:spPr>
          <a:xfrm>
            <a:off x="457200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BE9323-7087-02D4-DADD-AEF0C2EDF739}"/>
              </a:ext>
            </a:extLst>
          </p:cNvPr>
          <p:cNvSpPr/>
          <p:nvPr/>
        </p:nvSpPr>
        <p:spPr>
          <a:xfrm>
            <a:off x="457200" y="3605991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3697-2043-65EC-6BD9-A8921F009786}"/>
              </a:ext>
            </a:extLst>
          </p:cNvPr>
          <p:cNvSpPr txBox="1"/>
          <p:nvPr/>
        </p:nvSpPr>
        <p:spPr>
          <a:xfrm>
            <a:off x="457200" y="3852763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err="1"/>
              <a:t>amem</a:t>
            </a:r>
            <a:endParaRPr lang="en-US" sz="2800" b="1" dirty="0"/>
          </a:p>
          <a:p>
            <a:pPr algn="ctr"/>
            <a:r>
              <a:rPr lang="en-US" sz="2400" dirty="0"/>
              <a:t>High Memory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86B3A5-E89C-B5AF-F8D7-7451DF0897D5}"/>
              </a:ext>
            </a:extLst>
          </p:cNvPr>
          <p:cNvSpPr/>
          <p:nvPr/>
        </p:nvSpPr>
        <p:spPr>
          <a:xfrm>
            <a:off x="9144006" y="1845674"/>
            <a:ext cx="2590800" cy="1463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709A5-A77D-6C7F-47E8-A99551A981D4}"/>
              </a:ext>
            </a:extLst>
          </p:cNvPr>
          <p:cNvSpPr txBox="1"/>
          <p:nvPr/>
        </p:nvSpPr>
        <p:spPr>
          <a:xfrm>
            <a:off x="9144006" y="2092446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aa100</a:t>
            </a:r>
          </a:p>
          <a:p>
            <a:pPr algn="ctr"/>
            <a:r>
              <a:rPr lang="en-US" sz="2400" dirty="0"/>
              <a:t>Nvidia GPU’s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44D29D-1730-2FA6-3963-E5DB3794ABAB}"/>
              </a:ext>
            </a:extLst>
          </p:cNvPr>
          <p:cNvSpPr/>
          <p:nvPr/>
        </p:nvSpPr>
        <p:spPr>
          <a:xfrm>
            <a:off x="9144000" y="3852763"/>
            <a:ext cx="2590800" cy="146304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8C06C-F808-2A89-69FF-0B0CECD94420}"/>
              </a:ext>
            </a:extLst>
          </p:cNvPr>
          <p:cNvSpPr txBox="1"/>
          <p:nvPr/>
        </p:nvSpPr>
        <p:spPr>
          <a:xfrm>
            <a:off x="9144000" y="4099535"/>
            <a:ext cx="259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ami100</a:t>
            </a:r>
          </a:p>
          <a:p>
            <a:pPr algn="ctr"/>
            <a:r>
              <a:rPr lang="en-US" sz="2400" dirty="0"/>
              <a:t>AMD GPU’s</a:t>
            </a:r>
          </a:p>
        </p:txBody>
      </p:sp>
      <p:pic>
        <p:nvPicPr>
          <p:cNvPr id="3" name="Picture 4" descr="Supermicro Data Center Server, Blade, Data Storage, AI System">
            <a:extLst>
              <a:ext uri="{FF2B5EF4-FFF2-40B4-BE49-F238E27FC236}">
                <a16:creationId xmlns:a16="http://schemas.microsoft.com/office/drawing/2014/main" id="{EB08938C-C5B3-8D2A-89C4-52115E7E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2" r="2"/>
          <a:stretch/>
        </p:blipFill>
        <p:spPr bwMode="auto">
          <a:xfrm>
            <a:off x="6673303" y="1405542"/>
            <a:ext cx="1768624" cy="40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358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54B4-7ED9-AEA2-A420-EA4A20E9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 (QoS)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63226-A1B1-2ACE-B626-6AE9A3A80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92659-919B-A35F-BA96-33BA1925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Google Shape;457;p47">
            <a:extLst>
              <a:ext uri="{FF2B5EF4-FFF2-40B4-BE49-F238E27FC236}">
                <a16:creationId xmlns:a16="http://schemas.microsoft.com/office/drawing/2014/main" id="{44A11A17-9710-F439-2831-B27291317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318839"/>
              </p:ext>
            </p:extLst>
          </p:nvPr>
        </p:nvGraphicFramePr>
        <p:xfrm>
          <a:off x="1186011" y="1849188"/>
          <a:ext cx="9819977" cy="27169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3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sz="2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 H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57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jobs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79699"/>
                  </a:ext>
                </a:extLst>
              </a:tr>
              <a:tr h="4245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testing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submitted to testing partitions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 H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480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488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6005-17DF-C163-F359-579D84C6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9D60-9D88-06D2-2DBF-7409090E2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750"/>
            <a:ext cx="10515600" cy="330835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2F2B20"/>
                </a:solidFill>
              </a:rPr>
              <a:t>Batch Jobs</a:t>
            </a:r>
            <a:r>
              <a:rPr lang="en-US" dirty="0">
                <a:solidFill>
                  <a:srgbClr val="2F2B20"/>
                </a:solidFill>
              </a:rPr>
              <a:t> are jobs you submit to the scheduler that are run later without supervision</a:t>
            </a:r>
            <a:endParaRPr lang="en-US" dirty="0"/>
          </a:p>
          <a:p>
            <a:r>
              <a:rPr lang="en-US" dirty="0">
                <a:solidFill>
                  <a:srgbClr val="2F2B20"/>
                </a:solidFill>
              </a:rPr>
              <a:t>A job script is simply a script that includes </a:t>
            </a:r>
            <a:r>
              <a:rPr lang="en-US" b="1" dirty="0">
                <a:solidFill>
                  <a:srgbClr val="2F2B20"/>
                </a:solidFill>
              </a:rPr>
              <a:t>SLURM directives</a:t>
            </a:r>
            <a:r>
              <a:rPr lang="en-US" dirty="0">
                <a:solidFill>
                  <a:srgbClr val="2F2B20"/>
                </a:solidFill>
              </a:rPr>
              <a:t> (resource specifics) ahead of any commands.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AE6DA-7AD3-F68A-EC5E-8267E7EB0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085E6-3FF9-B283-DB43-4334640E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56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C88-55D5-AAC5-53EB-EE49AA2D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9FF8B-CC54-C08C-8DAC-3ED04D228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A042-C86E-8A83-DDA4-9FCEA90C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23</a:t>
            </a:fld>
            <a:endParaRPr lang="en-US"/>
          </a:p>
        </p:txBody>
      </p:sp>
      <p:sp>
        <p:nvSpPr>
          <p:cNvPr id="6" name="Google Shape;418;p43">
            <a:extLst>
              <a:ext uri="{FF2B5EF4-FFF2-40B4-BE49-F238E27FC236}">
                <a16:creationId xmlns:a16="http://schemas.microsoft.com/office/drawing/2014/main" id="{549AC956-14EB-7A28-3E05-7BC3C33B1571}"/>
              </a:ext>
            </a:extLst>
          </p:cNvPr>
          <p:cNvSpPr txBox="1"/>
          <p:nvPr/>
        </p:nvSpPr>
        <p:spPr>
          <a:xfrm>
            <a:off x="838200" y="1891183"/>
            <a:ext cx="10515600" cy="3706118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--&lt;option&gt;=&lt;value&gt; 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898509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8A3D4-9873-F5ED-C576-6129A569F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D48C-809F-90FE-7F61-BD7A3572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74330-6C5E-0E20-9414-EF09DC497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CBF9D-5C8F-403D-E99B-15507F12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24</a:t>
            </a:fld>
            <a:endParaRPr lang="en-US"/>
          </a:p>
        </p:txBody>
      </p:sp>
      <p:sp>
        <p:nvSpPr>
          <p:cNvPr id="6" name="Google Shape;418;p43">
            <a:extLst>
              <a:ext uri="{FF2B5EF4-FFF2-40B4-BE49-F238E27FC236}">
                <a16:creationId xmlns:a16="http://schemas.microsoft.com/office/drawing/2014/main" id="{258203B1-BD2E-C02F-10C3-1FDACA2A1F7C}"/>
              </a:ext>
            </a:extLst>
          </p:cNvPr>
          <p:cNvSpPr txBox="1"/>
          <p:nvPr/>
        </p:nvSpPr>
        <p:spPr>
          <a:xfrm>
            <a:off x="838200" y="1891183"/>
            <a:ext cx="10515600" cy="3706118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</a:t>
            </a: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--&lt;option&gt;=&lt;value&gt; 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50286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DA20-B22C-52E3-4029-3E11FF99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Directives in a job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5D11F-9AD0-4EF9-F33B-8565ACFE0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512" y="3082924"/>
            <a:ext cx="7800975" cy="6921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--&lt;option&gt;=</a:t>
            </a:r>
            <a:r>
              <a:rPr lang="en-US" sz="36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&lt;value&gt;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FA11A-7B9C-3F69-5703-1AE318334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17518-7C3C-7486-7550-B240F333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7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CB0E-A1F5-9F88-0F48-B1581C48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job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F9B60-8B94-7379-1232-77C96052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75F59-F345-4EA8-1AA4-9325A576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26</a:t>
            </a:fld>
            <a:endParaRPr lang="en-US"/>
          </a:p>
        </p:txBody>
      </p:sp>
      <p:sp>
        <p:nvSpPr>
          <p:cNvPr id="6" name="Google Shape;427;p44">
            <a:extLst>
              <a:ext uri="{FF2B5EF4-FFF2-40B4-BE49-F238E27FC236}">
                <a16:creationId xmlns:a16="http://schemas.microsoft.com/office/drawing/2014/main" id="{3C594338-B5E4-A7B3-5DB7-FF0FB0681EBC}"/>
              </a:ext>
            </a:extLst>
          </p:cNvPr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052417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2969-88C7-364B-6EA7-10D7314E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Software job script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57D17-FD12-CD71-7DF9-53854200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EC109-3C13-7E3C-DDC8-A445DE8C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27</a:t>
            </a:fld>
            <a:endParaRPr lang="en-US"/>
          </a:p>
        </p:txBody>
      </p:sp>
      <p:sp>
        <p:nvSpPr>
          <p:cNvPr id="6" name="Google Shape;427;p44">
            <a:extLst>
              <a:ext uri="{FF2B5EF4-FFF2-40B4-BE49-F238E27FC236}">
                <a16:creationId xmlns:a16="http://schemas.microsoft.com/office/drawing/2014/main" id="{A0A1E280-8EE8-9C41-C1B0-AFBBC09F8709}"/>
              </a:ext>
            </a:extLst>
          </p:cNvPr>
          <p:cNvSpPr txBox="1"/>
          <p:nvPr/>
        </p:nvSpPr>
        <p:spPr>
          <a:xfrm>
            <a:off x="838200" y="1496716"/>
            <a:ext cx="10515600" cy="4629447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                  	# Number of requested tasks/cores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amilan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	# Specify Alpine CPU node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j.out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  	# Rename standard output file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  # Purge all existing modules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anaconda                    # Load Anaconda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conda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activate &lt;my-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conda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-environment&gt;   # Activate CONDA environment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Run Python script</a:t>
            </a:r>
            <a:endParaRPr sz="2000" b="1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python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my_cool_script.py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587778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5264D-A9C0-1D4A-624B-7AC6EE67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2D0F-6DFD-07C9-A8D4-F861D334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2C94-20DF-72B3-D453-1A93522B2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02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job_file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 &lt;other-directives&gt;</a:t>
            </a:r>
            <a:endParaRPr lang="en-US" sz="3200" dirty="0"/>
          </a:p>
          <a:p>
            <a:r>
              <a:rPr lang="en-US" dirty="0"/>
              <a:t>Command to submit a job to the SLURM job scheduler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8C311-FCBC-08FC-838D-7ADAF62E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1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8AE96-F3D6-EDF7-A73D-5614F1AE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2794-CACB-DCB6-969E-6AF91EC0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2141-1295-763B-E558-961F7FE17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02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job_file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 &lt;other-directives&gt;</a:t>
            </a:r>
            <a:endParaRPr lang="en-US" sz="3200" dirty="0"/>
          </a:p>
          <a:p>
            <a:r>
              <a:rPr lang="en-US" dirty="0"/>
              <a:t>Command to submit a job to the SLURM job scheduler</a:t>
            </a:r>
          </a:p>
          <a:p>
            <a:r>
              <a:rPr lang="en-US" dirty="0"/>
              <a:t>If we created the job script “</a:t>
            </a:r>
            <a:r>
              <a:rPr lang="en-US" dirty="0" err="1"/>
              <a:t>my_first_job.sh</a:t>
            </a:r>
            <a:r>
              <a:rPr lang="en-US" dirty="0"/>
              <a:t>” then we would submit it as follows:</a:t>
            </a:r>
          </a:p>
          <a:p>
            <a:pPr marL="915988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/path/to/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my_first_job.sh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80CAA-8B64-868C-F98B-317A51D7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DA7B8-79FE-AA4D-D627-7DC08012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5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D66B-C564-6FF8-F795-C4157D7B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7AB8-A2B1-B61F-443C-A12B8E2C9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02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32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job_file</a:t>
            </a:r>
            <a:r>
              <a:rPr lang="en-US" sz="32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 &lt;other-directives&gt;</a:t>
            </a:r>
            <a:endParaRPr lang="en-US" sz="3200" dirty="0"/>
          </a:p>
          <a:p>
            <a:r>
              <a:rPr lang="en-US" dirty="0"/>
              <a:t>Command to submit a job to the SLURM job scheduler</a:t>
            </a:r>
          </a:p>
          <a:p>
            <a:r>
              <a:rPr lang="en-US" dirty="0"/>
              <a:t>If we created the job script “</a:t>
            </a:r>
            <a:r>
              <a:rPr lang="en-US" dirty="0" err="1"/>
              <a:t>my_first_job.sh</a:t>
            </a:r>
            <a:r>
              <a:rPr lang="en-US" dirty="0"/>
              <a:t>” then we would submit it as follows:</a:t>
            </a:r>
          </a:p>
          <a:p>
            <a:pPr marL="915988" indent="0">
              <a:spcAft>
                <a:spcPts val="1800"/>
              </a:spcAft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/path/to/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my_first_job.sh</a:t>
            </a:r>
            <a:endParaRPr lang="en-US" dirty="0"/>
          </a:p>
          <a:p>
            <a:r>
              <a:rPr lang="en-US" dirty="0"/>
              <a:t>Modify </a:t>
            </a:r>
            <a:r>
              <a:rPr lang="en-US" dirty="0" err="1"/>
              <a:t>slurm</a:t>
            </a:r>
            <a:r>
              <a:rPr lang="en-US" dirty="0"/>
              <a:t> directives in the batch script:</a:t>
            </a:r>
          </a:p>
          <a:p>
            <a:pPr marL="915988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/path/to/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my_first_job.sh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--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=12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0B220-1929-E5CB-F9B4-67AC3C99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43A6D-36CC-2497-91D7-3D0FF7E0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87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5463-50BF-24AF-3C10-D30FBDDE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8B94-2CB5-5114-94A6-25619293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3D142-3965-8480-1AB8-3F2A8FDE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04A38D-FDC4-C07B-A6A5-96D3864AF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squeue</a:t>
            </a:r>
            <a:r>
              <a:rPr lang="en-US" dirty="0"/>
              <a:t>: Monitor your jobs status </a:t>
            </a:r>
            <a:r>
              <a:rPr lang="en-US" b="1" dirty="0"/>
              <a:t>in queue and while running</a:t>
            </a:r>
            <a:r>
              <a:rPr lang="en-US" dirty="0"/>
              <a:t>:</a:t>
            </a: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default,</a:t>
            </a:r>
            <a:r>
              <a:rPr lang="en-US" sz="24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shows all jobs in queue can specify using: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</a:rPr>
              <a:t>sacct</a:t>
            </a:r>
            <a:r>
              <a:rPr lang="en-US" dirty="0"/>
              <a:t>: Check back on usage statistics of </a:t>
            </a:r>
            <a:r>
              <a:rPr lang="en-US" b="1" dirty="0"/>
              <a:t>previous Jobs</a:t>
            </a:r>
          </a:p>
          <a:p>
            <a:pPr marL="685800" lvl="1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default, only checks all jobs from the start of the current day can specify using:</a:t>
            </a:r>
          </a:p>
          <a:p>
            <a:endParaRPr lang="en-US" b="1" dirty="0"/>
          </a:p>
        </p:txBody>
      </p:sp>
      <p:sp>
        <p:nvSpPr>
          <p:cNvPr id="10" name="Google Shape;513;p52">
            <a:extLst>
              <a:ext uri="{FF2B5EF4-FFF2-40B4-BE49-F238E27FC236}">
                <a16:creationId xmlns:a16="http://schemas.microsoft.com/office/drawing/2014/main" id="{6270ABA3-0AD8-3DB2-D330-EF60D5D9006E}"/>
              </a:ext>
            </a:extLst>
          </p:cNvPr>
          <p:cNvSpPr/>
          <p:nvPr/>
        </p:nvSpPr>
        <p:spPr>
          <a:xfrm>
            <a:off x="1620572" y="2662251"/>
            <a:ext cx="7263300" cy="708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–u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–p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14;p52">
            <a:extLst>
              <a:ext uri="{FF2B5EF4-FFF2-40B4-BE49-F238E27FC236}">
                <a16:creationId xmlns:a16="http://schemas.microsoft.com/office/drawing/2014/main" id="{CAE36032-1193-A772-7D31-F09CE2559DD8}"/>
              </a:ext>
            </a:extLst>
          </p:cNvPr>
          <p:cNvSpPr/>
          <p:nvPr/>
        </p:nvSpPr>
        <p:spPr>
          <a:xfrm>
            <a:off x="1620572" y="5040513"/>
            <a:ext cx="7263300" cy="1015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 --start=MM/DD/YY –u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sacct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–j 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6590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7107-FD63-3C5A-931B-D01E0BD5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9A12-6AB5-5F86-E292-71CEE3639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Another method of checking details of your job while running is with </a:t>
            </a: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lang="en-US" sz="28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2800" dirty="0"/>
              <a:t>To check the percentage of CPU and memory usage of a job </a:t>
            </a:r>
            <a:r>
              <a:rPr lang="en-US" sz="2800" b="1" dirty="0"/>
              <a:t>after it completes, </a:t>
            </a:r>
            <a:r>
              <a:rPr lang="en-US" sz="2800" dirty="0"/>
              <a:t>use </a:t>
            </a:r>
            <a:r>
              <a:rPr lang="en-US" sz="2800" dirty="0" err="1">
                <a:solidFill>
                  <a:srgbClr val="0070C0"/>
                </a:solidFill>
              </a:rPr>
              <a:t>seff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87D2E-5899-FFE8-6EEC-7B001260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68F90-C29C-92B8-8CDB-03DAFA15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32</a:t>
            </a:fld>
            <a:endParaRPr lang="en-US"/>
          </a:p>
        </p:txBody>
      </p:sp>
      <p:sp>
        <p:nvSpPr>
          <p:cNvPr id="6" name="Google Shape;524;p53">
            <a:extLst>
              <a:ext uri="{FF2B5EF4-FFF2-40B4-BE49-F238E27FC236}">
                <a16:creationId xmlns:a16="http://schemas.microsoft.com/office/drawing/2014/main" id="{CF4DCEF5-D99B-F879-C459-5E4536E68F31}"/>
              </a:ext>
            </a:extLst>
          </p:cNvPr>
          <p:cNvSpPr/>
          <p:nvPr/>
        </p:nvSpPr>
        <p:spPr>
          <a:xfrm>
            <a:off x="1589766" y="3675706"/>
            <a:ext cx="7263450" cy="40011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show job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525;p53">
            <a:extLst>
              <a:ext uri="{FF2B5EF4-FFF2-40B4-BE49-F238E27FC236}">
                <a16:creationId xmlns:a16="http://schemas.microsoft.com/office/drawing/2014/main" id="{5D84A3AA-B607-E8D8-B14E-9655F494AA9B}"/>
              </a:ext>
            </a:extLst>
          </p:cNvPr>
          <p:cNvSpPr/>
          <p:nvPr/>
        </p:nvSpPr>
        <p:spPr>
          <a:xfrm>
            <a:off x="1589766" y="5417212"/>
            <a:ext cx="7263300" cy="7389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slurmtools</a:t>
            </a:r>
            <a:endParaRPr sz="2000" dirty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seff</a:t>
            </a:r>
            <a:r>
              <a:rPr lang="en-US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2573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6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D5E10-29EE-DA80-1400-6FD3CFD802A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 lang="en-US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A1E5D1-8D5E-CE4B-17BB-DBFF772E66E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https://tinyurl.com/curc-survey18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hat links to https://tinyurl.com/curc-survey18&#10;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AC89D-0D5A-80C1-A987-667D8B16E58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 lang="en-US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B05F1B-E542-9C5A-11F7-37E710F3949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75FF7-6AD9-B52C-3D15-F5C1C261862C}"/>
              </a:ext>
            </a:extLst>
          </p:cNvPr>
          <p:cNvSpPr txBox="1"/>
          <p:nvPr/>
        </p:nvSpPr>
        <p:spPr>
          <a:xfrm>
            <a:off x="632791" y="4344221"/>
            <a:ext cx="10926417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hlink"/>
                </a:solidFill>
                <a:latin typeface="Arial"/>
                <a:cs typeface="Arial"/>
              </a:rPr>
              <a:t>https://</a:t>
            </a:r>
            <a:r>
              <a:rPr lang="en-US" sz="3200" dirty="0" err="1">
                <a:solidFill>
                  <a:schemeClr val="hlink"/>
                </a:solidFill>
                <a:latin typeface="Arial"/>
                <a:cs typeface="Arial"/>
              </a:rPr>
              <a:t>github.com</a:t>
            </a:r>
            <a:r>
              <a:rPr lang="en-US" sz="3200" dirty="0">
                <a:solidFill>
                  <a:schemeClr val="hlink"/>
                </a:solidFill>
                <a:latin typeface="Arial"/>
                <a:cs typeface="Arial"/>
              </a:rPr>
              <a:t>/</a:t>
            </a:r>
            <a:r>
              <a:rPr lang="en-US" sz="3200" dirty="0" err="1">
                <a:solidFill>
                  <a:schemeClr val="hlink"/>
                </a:solidFill>
                <a:latin typeface="Arial"/>
                <a:cs typeface="Arial"/>
              </a:rPr>
              <a:t>ResearchComputing</a:t>
            </a:r>
            <a:r>
              <a:rPr lang="en-US" sz="3200" dirty="0">
                <a:solidFill>
                  <a:schemeClr val="hlink"/>
                </a:solidFill>
                <a:latin typeface="Arial"/>
                <a:cs typeface="Arial"/>
              </a:rPr>
              <a:t>/</a:t>
            </a:r>
            <a:r>
              <a:rPr lang="en-US" sz="3200" dirty="0" err="1">
                <a:solidFill>
                  <a:schemeClr val="hlink"/>
                </a:solidFill>
                <a:latin typeface="Arial"/>
                <a:cs typeface="Arial"/>
              </a:rPr>
              <a:t>scheduling_a_job_on_a_supercomputer_rc_shortcourse</a:t>
            </a:r>
            <a:endParaRPr lang="en-US" sz="3200" dirty="0">
              <a:solidFill>
                <a:schemeClr val="hlink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A400B-8ADD-65BC-8327-AB9B156C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41" y="277431"/>
            <a:ext cx="4163115" cy="41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5C00-123E-2CD0-AD48-005F02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Session Overview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201F-B470-4FB6-3E2A-B4F0D1B2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419"/>
            <a:ext cx="10914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Overview of Jobs Submissions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Interactive Jobs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Job Directives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Batch Jobs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3200" dirty="0"/>
              <a:t>Checking/monitoring jobs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2731-C520-83F2-BE89-8DEE9214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9CC0F-C097-D682-7893-512CA882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73E4-8CD6-3BA0-B49D-8BCDA492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6059"/>
            <a:ext cx="10515600" cy="2605881"/>
          </a:xfrm>
        </p:spPr>
        <p:txBody>
          <a:bodyPr>
            <a:normAutofit/>
          </a:bodyPr>
          <a:lstStyle/>
          <a:p>
            <a:r>
              <a:rPr lang="en-US" sz="4000" dirty="0"/>
              <a:t>Remember, when you login to the HPC system you are put on a login node. You need to then gain access to a compute node to run software.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0816F-1CAA-CDE2-34F5-062B2A34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0DE76-D725-4B32-C77F-39813BFB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6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FA76-34A3-8514-501F-5A33937A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BB18D-FB7D-F2BF-A154-79E6A345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pic>
        <p:nvPicPr>
          <p:cNvPr id="6" name="Google Shape;210;p30">
            <a:extLst>
              <a:ext uri="{FF2B5EF4-FFF2-40B4-BE49-F238E27FC236}">
                <a16:creationId xmlns:a16="http://schemas.microsoft.com/office/drawing/2014/main" id="{6445D8FA-61FC-C99C-FBF0-FE41F2867E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1;p30">
            <a:extLst>
              <a:ext uri="{FF2B5EF4-FFF2-40B4-BE49-F238E27FC236}">
                <a16:creationId xmlns:a16="http://schemas.microsoft.com/office/drawing/2014/main" id="{99394F4D-1EE6-036F-21EE-7703D314D506}"/>
              </a:ext>
            </a:extLst>
          </p:cNvPr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8" name="Google Shape;212;p30">
            <a:extLst>
              <a:ext uri="{FF2B5EF4-FFF2-40B4-BE49-F238E27FC236}">
                <a16:creationId xmlns:a16="http://schemas.microsoft.com/office/drawing/2014/main" id="{1121A535-34B5-70FC-18D3-7C35BDC7F7FD}"/>
              </a:ext>
            </a:extLst>
          </p:cNvPr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9" name="Google Shape;213;p30">
            <a:extLst>
              <a:ext uri="{FF2B5EF4-FFF2-40B4-BE49-F238E27FC236}">
                <a16:creationId xmlns:a16="http://schemas.microsoft.com/office/drawing/2014/main" id="{E9192770-350C-1834-ADA6-27FF9431BC37}"/>
              </a:ext>
            </a:extLst>
          </p:cNvPr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10" name="Google Shape;214;p30">
            <a:extLst>
              <a:ext uri="{FF2B5EF4-FFF2-40B4-BE49-F238E27FC236}">
                <a16:creationId xmlns:a16="http://schemas.microsoft.com/office/drawing/2014/main" id="{4FBD533E-B227-C864-BFBD-51A74DB26A61}"/>
              </a:ext>
            </a:extLst>
          </p:cNvPr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215;p30">
            <a:extLst>
              <a:ext uri="{FF2B5EF4-FFF2-40B4-BE49-F238E27FC236}">
                <a16:creationId xmlns:a16="http://schemas.microsoft.com/office/drawing/2014/main" id="{296233CD-F955-1A0C-5CEB-B445832FD971}"/>
              </a:ext>
            </a:extLst>
          </p:cNvPr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216;p30">
            <a:extLst>
              <a:ext uri="{FF2B5EF4-FFF2-40B4-BE49-F238E27FC236}">
                <a16:creationId xmlns:a16="http://schemas.microsoft.com/office/drawing/2014/main" id="{6077A2D3-97C6-A474-1335-44F0E9D6D7B8}"/>
              </a:ext>
            </a:extLst>
          </p:cNvPr>
          <p:cNvCxnSpPr/>
          <p:nvPr/>
        </p:nvCxnSpPr>
        <p:spPr>
          <a:xfrm rot="10800000" flipH="1">
            <a:off x="6932479" y="2628383"/>
            <a:ext cx="1415400" cy="76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17;p30">
            <a:extLst>
              <a:ext uri="{FF2B5EF4-FFF2-40B4-BE49-F238E27FC236}">
                <a16:creationId xmlns:a16="http://schemas.microsoft.com/office/drawing/2014/main" id="{68236035-B36C-62C7-B511-C13D4E7B3C9D}"/>
              </a:ext>
            </a:extLst>
          </p:cNvPr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18;p30">
            <a:extLst>
              <a:ext uri="{FF2B5EF4-FFF2-40B4-BE49-F238E27FC236}">
                <a16:creationId xmlns:a16="http://schemas.microsoft.com/office/drawing/2014/main" id="{59A6B106-2A56-C2A2-F53C-417E995DBB1E}"/>
              </a:ext>
            </a:extLst>
          </p:cNvPr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19;p30">
            <a:extLst>
              <a:ext uri="{FF2B5EF4-FFF2-40B4-BE49-F238E27FC236}">
                <a16:creationId xmlns:a16="http://schemas.microsoft.com/office/drawing/2014/main" id="{89B7DDBB-4EF6-7A77-CE56-33ADA66B6A76}"/>
              </a:ext>
            </a:extLst>
          </p:cNvPr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16" name="Google Shape;220;p30">
            <a:extLst>
              <a:ext uri="{FF2B5EF4-FFF2-40B4-BE49-F238E27FC236}">
                <a16:creationId xmlns:a16="http://schemas.microsoft.com/office/drawing/2014/main" id="{CF9FC029-3A30-1754-FE7C-D5C3D2E8A368}"/>
              </a:ext>
            </a:extLst>
          </p:cNvPr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17" name="Google Shape;221;p30">
            <a:extLst>
              <a:ext uri="{FF2B5EF4-FFF2-40B4-BE49-F238E27FC236}">
                <a16:creationId xmlns:a16="http://schemas.microsoft.com/office/drawing/2014/main" id="{FF77E565-AB0D-1FBE-64D1-3EACE68713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2;p30">
            <a:extLst>
              <a:ext uri="{FF2B5EF4-FFF2-40B4-BE49-F238E27FC236}">
                <a16:creationId xmlns:a16="http://schemas.microsoft.com/office/drawing/2014/main" id="{A97829DE-212F-3A08-158D-2E4A53F6EE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3;p30">
            <a:extLst>
              <a:ext uri="{FF2B5EF4-FFF2-40B4-BE49-F238E27FC236}">
                <a16:creationId xmlns:a16="http://schemas.microsoft.com/office/drawing/2014/main" id="{37E2503D-7830-CAE1-C226-AE392600D5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4;p30">
            <a:extLst>
              <a:ext uri="{FF2B5EF4-FFF2-40B4-BE49-F238E27FC236}">
                <a16:creationId xmlns:a16="http://schemas.microsoft.com/office/drawing/2014/main" id="{DC6630DF-1439-6FC9-371D-4713AE908C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25;p30">
            <a:extLst>
              <a:ext uri="{FF2B5EF4-FFF2-40B4-BE49-F238E27FC236}">
                <a16:creationId xmlns:a16="http://schemas.microsoft.com/office/drawing/2014/main" id="{8E6FEFA0-D4B8-CC71-FDDD-F918B7C3F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latin typeface="Helvetica Neue Light"/>
                <a:ea typeface="Helvetica Neue Light"/>
                <a:sym typeface="Helvetica Neue Light"/>
              </a:rPr>
              <a:t>General Overview of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73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FB63-5B5F-5499-E70F-9C2B6F79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0"/>
            <a:ext cx="10515600" cy="1325563"/>
          </a:xfrm>
        </p:spPr>
        <p:txBody>
          <a:bodyPr/>
          <a:lstStyle/>
          <a:p>
            <a:r>
              <a:rPr lang="en-US" dirty="0"/>
              <a:t>SLURM – Job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008C1-330D-EBAE-5621-6E3EE9F31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550"/>
            <a:ext cx="7272130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S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imple </a:t>
            </a: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L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inux </a:t>
            </a: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U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tility for 			</a:t>
            </a: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R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esource </a:t>
            </a:r>
            <a:r>
              <a:rPr lang="en-US" b="1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anagement</a:t>
            </a:r>
            <a:endParaRPr lang="en-US" dirty="0">
              <a:solidFill>
                <a:srgbClr val="0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Allocates compute resources to users through Jobs</a:t>
            </a:r>
            <a:endParaRPr lang="en-US" dirty="0"/>
          </a:p>
          <a:p>
            <a:r>
              <a:rPr lang="en-US" sz="2800" dirty="0">
                <a:solidFill>
                  <a:srgbClr val="2F2B20"/>
                </a:solidFill>
                <a:ea typeface="Arial"/>
                <a:cs typeface="Arial"/>
                <a:sym typeface="Arial"/>
              </a:rPr>
              <a:t>2 Types of Jobs</a:t>
            </a:r>
            <a:endParaRPr lang="en-US" dirty="0"/>
          </a:p>
          <a:p>
            <a:pPr lvl="1"/>
            <a:r>
              <a:rPr lang="en-US" sz="2400" b="1" dirty="0">
                <a:solidFill>
                  <a:srgbClr val="2F2B20"/>
                </a:solidFill>
              </a:rPr>
              <a:t>Batch Jobs</a:t>
            </a:r>
          </a:p>
          <a:p>
            <a:pPr lvl="1"/>
            <a:r>
              <a:rPr lang="en-US" sz="2400" b="1" dirty="0">
                <a:solidFill>
                  <a:srgbClr val="2F2B20"/>
                </a:solidFill>
              </a:rPr>
              <a:t>Interactive Jobs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62241-68B0-B71B-D451-7DF89A8C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1/31/25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0BA34-4647-DD97-BF22-5A73D676A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557A88-64BB-6AA7-DBCB-27207AC0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617" y="1447923"/>
            <a:ext cx="3246783" cy="29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77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D4A86-6FEA-1155-5B83-5491D49D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F83C-02DC-DA2A-B776-4300DC55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Interactive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BB20-69CA-5411-3962-30E4BAD4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/>
              <a:t>9/5/24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FA68D-0B2D-9AE6-D0B5-C0C44034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E964C7-4A73-0C79-2988-02006FC16305}"/>
              </a:ext>
            </a:extLst>
          </p:cNvPr>
          <p:cNvGrpSpPr/>
          <p:nvPr/>
        </p:nvGrpSpPr>
        <p:grpSpPr>
          <a:xfrm>
            <a:off x="3424168" y="1948917"/>
            <a:ext cx="5343664" cy="2960167"/>
            <a:chOff x="6357009" y="1948917"/>
            <a:chExt cx="5343664" cy="296016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92E0BEA-0B26-29EB-3E56-1DBAE106D55E}"/>
                </a:ext>
              </a:extLst>
            </p:cNvPr>
            <p:cNvSpPr/>
            <p:nvPr/>
          </p:nvSpPr>
          <p:spPr>
            <a:xfrm>
              <a:off x="6357009" y="1948917"/>
              <a:ext cx="2468880" cy="294902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ECA97D3-DC9F-8C91-B663-64CD9B6CBC0E}"/>
                </a:ext>
              </a:extLst>
            </p:cNvPr>
            <p:cNvSpPr/>
            <p:nvPr/>
          </p:nvSpPr>
          <p:spPr>
            <a:xfrm>
              <a:off x="9231793" y="1948917"/>
              <a:ext cx="2468880" cy="296016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B33CBC-45F8-6353-FA45-2928A1FE45F3}"/>
                </a:ext>
              </a:extLst>
            </p:cNvPr>
            <p:cNvSpPr txBox="1"/>
            <p:nvPr/>
          </p:nvSpPr>
          <p:spPr>
            <a:xfrm>
              <a:off x="9420249" y="3598703"/>
              <a:ext cx="20919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Interactive</a:t>
              </a:r>
            </a:p>
            <a:p>
              <a:pPr algn="ctr"/>
              <a:r>
                <a:rPr lang="en-US" sz="2800" b="1" dirty="0"/>
                <a:t>Job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215DF8-DCC9-ED9A-65A4-D1190FDE89B0}"/>
                </a:ext>
              </a:extLst>
            </p:cNvPr>
            <p:cNvSpPr txBox="1"/>
            <p:nvPr/>
          </p:nvSpPr>
          <p:spPr>
            <a:xfrm>
              <a:off x="6634225" y="3587559"/>
              <a:ext cx="19144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Batch</a:t>
              </a:r>
            </a:p>
            <a:p>
              <a:pPr algn="ctr"/>
              <a:r>
                <a:rPr lang="en-US" sz="2800" b="1" dirty="0"/>
                <a:t>Job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1D6E3B2-DC8F-F061-61A4-A4C4937F0CF8}"/>
                </a:ext>
              </a:extLst>
            </p:cNvPr>
            <p:cNvGrpSpPr/>
            <p:nvPr/>
          </p:nvGrpSpPr>
          <p:grpSpPr>
            <a:xfrm>
              <a:off x="6594113" y="2305190"/>
              <a:ext cx="1994672" cy="1046573"/>
              <a:chOff x="838200" y="2198126"/>
              <a:chExt cx="1994672" cy="1046573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B6BAE9D-BFBA-3115-1CBD-8ED8112695E1}"/>
                  </a:ext>
                </a:extLst>
              </p:cNvPr>
              <p:cNvSpPr/>
              <p:nvPr/>
            </p:nvSpPr>
            <p:spPr>
              <a:xfrm>
                <a:off x="838200" y="2198128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5B1A559-5527-9C42-198C-7A18B11B2462}"/>
                  </a:ext>
                </a:extLst>
              </p:cNvPr>
              <p:cNvSpPr/>
              <p:nvPr/>
            </p:nvSpPr>
            <p:spPr>
              <a:xfrm>
                <a:off x="1575266" y="2198127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FE90C09-50BF-0BD4-61ED-CF6091F0D5C5}"/>
                  </a:ext>
                </a:extLst>
              </p:cNvPr>
              <p:cNvSpPr/>
              <p:nvPr/>
            </p:nvSpPr>
            <p:spPr>
              <a:xfrm>
                <a:off x="2312332" y="2198126"/>
                <a:ext cx="520540" cy="1046571"/>
              </a:xfrm>
              <a:custGeom>
                <a:avLst/>
                <a:gdLst>
                  <a:gd name="connsiteX0" fmla="*/ 621413 w 724981"/>
                  <a:gd name="connsiteY0" fmla="*/ 258922 h 1449962"/>
                  <a:gd name="connsiteX1" fmla="*/ 103569 w 724981"/>
                  <a:gd name="connsiteY1" fmla="*/ 258922 h 1449962"/>
                  <a:gd name="connsiteX2" fmla="*/ 103569 w 724981"/>
                  <a:gd name="connsiteY2" fmla="*/ 103569 h 1449962"/>
                  <a:gd name="connsiteX3" fmla="*/ 621413 w 724981"/>
                  <a:gd name="connsiteY3" fmla="*/ 103569 h 1449962"/>
                  <a:gd name="connsiteX4" fmla="*/ 621413 w 724981"/>
                  <a:gd name="connsiteY4" fmla="*/ 258922 h 1449962"/>
                  <a:gd name="connsiteX5" fmla="*/ 621413 w 724981"/>
                  <a:gd name="connsiteY5" fmla="*/ 517844 h 1449962"/>
                  <a:gd name="connsiteX6" fmla="*/ 103569 w 724981"/>
                  <a:gd name="connsiteY6" fmla="*/ 517844 h 1449962"/>
                  <a:gd name="connsiteX7" fmla="*/ 103569 w 724981"/>
                  <a:gd name="connsiteY7" fmla="*/ 362491 h 1449962"/>
                  <a:gd name="connsiteX8" fmla="*/ 621413 w 724981"/>
                  <a:gd name="connsiteY8" fmla="*/ 362491 h 1449962"/>
                  <a:gd name="connsiteX9" fmla="*/ 621413 w 724981"/>
                  <a:gd name="connsiteY9" fmla="*/ 517844 h 1449962"/>
                  <a:gd name="connsiteX10" fmla="*/ 362491 w 724981"/>
                  <a:gd name="connsiteY10" fmla="*/ 1294609 h 1449962"/>
                  <a:gd name="connsiteX11" fmla="*/ 284814 w 724981"/>
                  <a:gd name="connsiteY11" fmla="*/ 1216933 h 1449962"/>
                  <a:gd name="connsiteX12" fmla="*/ 362491 w 724981"/>
                  <a:gd name="connsiteY12" fmla="*/ 1139256 h 1449962"/>
                  <a:gd name="connsiteX13" fmla="*/ 440167 w 724981"/>
                  <a:gd name="connsiteY13" fmla="*/ 1216933 h 1449962"/>
                  <a:gd name="connsiteX14" fmla="*/ 362491 w 724981"/>
                  <a:gd name="connsiteY14" fmla="*/ 1294609 h 1449962"/>
                  <a:gd name="connsiteX15" fmla="*/ 621413 w 724981"/>
                  <a:gd name="connsiteY15" fmla="*/ 0 h 1449962"/>
                  <a:gd name="connsiteX16" fmla="*/ 103569 w 724981"/>
                  <a:gd name="connsiteY16" fmla="*/ 0 h 1449962"/>
                  <a:gd name="connsiteX17" fmla="*/ 0 w 724981"/>
                  <a:gd name="connsiteY17" fmla="*/ 103569 h 1449962"/>
                  <a:gd name="connsiteX18" fmla="*/ 0 w 724981"/>
                  <a:gd name="connsiteY18" fmla="*/ 1346394 h 1449962"/>
                  <a:gd name="connsiteX19" fmla="*/ 103569 w 724981"/>
                  <a:gd name="connsiteY19" fmla="*/ 1449963 h 1449962"/>
                  <a:gd name="connsiteX20" fmla="*/ 621413 w 724981"/>
                  <a:gd name="connsiteY20" fmla="*/ 1449963 h 1449962"/>
                  <a:gd name="connsiteX21" fmla="*/ 724981 w 724981"/>
                  <a:gd name="connsiteY21" fmla="*/ 1346394 h 1449962"/>
                  <a:gd name="connsiteX22" fmla="*/ 724981 w 724981"/>
                  <a:gd name="connsiteY22" fmla="*/ 103569 h 1449962"/>
                  <a:gd name="connsiteX23" fmla="*/ 621413 w 724981"/>
                  <a:gd name="connsiteY23" fmla="*/ 0 h 1449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4981" h="1449962">
                    <a:moveTo>
                      <a:pt x="621413" y="258922"/>
                    </a:moveTo>
                    <a:lnTo>
                      <a:pt x="103569" y="258922"/>
                    </a:lnTo>
                    <a:lnTo>
                      <a:pt x="103569" y="103569"/>
                    </a:lnTo>
                    <a:lnTo>
                      <a:pt x="621413" y="103569"/>
                    </a:lnTo>
                    <a:lnTo>
                      <a:pt x="621413" y="258922"/>
                    </a:lnTo>
                    <a:close/>
                    <a:moveTo>
                      <a:pt x="621413" y="517844"/>
                    </a:moveTo>
                    <a:lnTo>
                      <a:pt x="103569" y="517844"/>
                    </a:lnTo>
                    <a:lnTo>
                      <a:pt x="103569" y="362491"/>
                    </a:lnTo>
                    <a:lnTo>
                      <a:pt x="621413" y="362491"/>
                    </a:lnTo>
                    <a:lnTo>
                      <a:pt x="621413" y="517844"/>
                    </a:lnTo>
                    <a:close/>
                    <a:moveTo>
                      <a:pt x="362491" y="1294609"/>
                    </a:moveTo>
                    <a:cubicBezTo>
                      <a:pt x="318474" y="1294609"/>
                      <a:pt x="284814" y="1260950"/>
                      <a:pt x="284814" y="1216933"/>
                    </a:cubicBezTo>
                    <a:cubicBezTo>
                      <a:pt x="284814" y="1172916"/>
                      <a:pt x="318474" y="1139256"/>
                      <a:pt x="362491" y="1139256"/>
                    </a:cubicBezTo>
                    <a:cubicBezTo>
                      <a:pt x="406507" y="1139256"/>
                      <a:pt x="440167" y="1172916"/>
                      <a:pt x="440167" y="1216933"/>
                    </a:cubicBezTo>
                    <a:cubicBezTo>
                      <a:pt x="440167" y="1260950"/>
                      <a:pt x="406507" y="1294609"/>
                      <a:pt x="362491" y="1294609"/>
                    </a:cubicBezTo>
                    <a:close/>
                    <a:moveTo>
                      <a:pt x="621413" y="0"/>
                    </a:moveTo>
                    <a:lnTo>
                      <a:pt x="103569" y="0"/>
                    </a:lnTo>
                    <a:cubicBezTo>
                      <a:pt x="46606" y="0"/>
                      <a:pt x="0" y="46606"/>
                      <a:pt x="0" y="103569"/>
                    </a:cubicBezTo>
                    <a:lnTo>
                      <a:pt x="0" y="1346394"/>
                    </a:lnTo>
                    <a:cubicBezTo>
                      <a:pt x="0" y="1403357"/>
                      <a:pt x="46606" y="1449963"/>
                      <a:pt x="103569" y="1449963"/>
                    </a:cubicBezTo>
                    <a:lnTo>
                      <a:pt x="621413" y="1449963"/>
                    </a:lnTo>
                    <a:cubicBezTo>
                      <a:pt x="678375" y="1449963"/>
                      <a:pt x="724981" y="1403357"/>
                      <a:pt x="724981" y="1346394"/>
                    </a:cubicBezTo>
                    <a:lnTo>
                      <a:pt x="724981" y="103569"/>
                    </a:lnTo>
                    <a:cubicBezTo>
                      <a:pt x="724981" y="46606"/>
                      <a:pt x="678375" y="0"/>
                      <a:pt x="621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A89050-AE5D-42DB-D101-EF960297289F}"/>
                  </a:ext>
                </a:extLst>
              </p:cNvPr>
              <p:cNvSpPr/>
              <p:nvPr/>
            </p:nvSpPr>
            <p:spPr>
              <a:xfrm>
                <a:off x="1121609" y="2746249"/>
                <a:ext cx="1463888" cy="154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Graphic 14" descr="Programmer female with solid fill">
              <a:extLst>
                <a:ext uri="{FF2B5EF4-FFF2-40B4-BE49-F238E27FC236}">
                  <a16:creationId xmlns:a16="http://schemas.microsoft.com/office/drawing/2014/main" id="{DE7CAA8E-76A1-2377-C760-69F222CF4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6153" y="2206872"/>
              <a:ext cx="1280160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476363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92c16b9d-8c83-445e-a4f4-1fe3d2f43f13"/>
    <ds:schemaRef ds:uri="a1519f9a-9d6a-41c1-afc9-552e4069f8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1807</Words>
  <Application>Microsoft Macintosh PowerPoint</Application>
  <PresentationFormat>Widescreen</PresentationFormat>
  <Paragraphs>375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 Black</vt:lpstr>
      <vt:lpstr>Atkinson Hyperlegible</vt:lpstr>
      <vt:lpstr>Calibri</vt:lpstr>
      <vt:lpstr>Century Gothic</vt:lpstr>
      <vt:lpstr>Consolas</vt:lpstr>
      <vt:lpstr>Helvetica Neue Light</vt:lpstr>
      <vt:lpstr>CUB Content </vt:lpstr>
      <vt:lpstr>Scheduling Jobs on a Supercomputer </vt:lpstr>
      <vt:lpstr>PowerPoint Presentation</vt:lpstr>
      <vt:lpstr>PowerPoint Presentation</vt:lpstr>
      <vt:lpstr>PowerPoint Presentation</vt:lpstr>
      <vt:lpstr>Session Overview </vt:lpstr>
      <vt:lpstr>Remember, when you login to the HPC system you are put on a login node. You need to then gain access to a compute node to run software.</vt:lpstr>
      <vt:lpstr>General Overview of Job Submission</vt:lpstr>
      <vt:lpstr>SLURM – Job Scheduler</vt:lpstr>
      <vt:lpstr>Batch vs Interactive</vt:lpstr>
      <vt:lpstr>Batch vs Interactive</vt:lpstr>
      <vt:lpstr>Batch vs Interactive</vt:lpstr>
      <vt:lpstr>Interactive jobs</vt:lpstr>
      <vt:lpstr>Running an interactive job</vt:lpstr>
      <vt:lpstr>Common directives</vt:lpstr>
      <vt:lpstr>Common directives</vt:lpstr>
      <vt:lpstr>Alpine Partitions</vt:lpstr>
      <vt:lpstr>Alpine Partitions</vt:lpstr>
      <vt:lpstr>Alpine Partitions</vt:lpstr>
      <vt:lpstr>Alpine Partitions</vt:lpstr>
      <vt:lpstr>Alpine Partitions</vt:lpstr>
      <vt:lpstr>Quality of Service (QoS)</vt:lpstr>
      <vt:lpstr>Batch Jobs</vt:lpstr>
      <vt:lpstr>Anatomy of a job script </vt:lpstr>
      <vt:lpstr>Anatomy of a job script </vt:lpstr>
      <vt:lpstr>Directives in a job script</vt:lpstr>
      <vt:lpstr>Example job script</vt:lpstr>
      <vt:lpstr>Software job script example</vt:lpstr>
      <vt:lpstr>Submitting a Job script</vt:lpstr>
      <vt:lpstr>Submitting a Job script</vt:lpstr>
      <vt:lpstr>Submitting a Job script</vt:lpstr>
      <vt:lpstr>Checking your jobs</vt:lpstr>
      <vt:lpstr>Checking your jobs</vt:lpstr>
      <vt:lpstr>Thank you!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Michael Joseph Schneider</cp:lastModifiedBy>
  <cp:revision>32</cp:revision>
  <dcterms:created xsi:type="dcterms:W3CDTF">2023-01-13T17:07:22Z</dcterms:created>
  <dcterms:modified xsi:type="dcterms:W3CDTF">2025-01-31T17:46:17Z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